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2"/>
  </p:handout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52DDE812-04EC-46FF-9627-56524FFDFC6B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F1DE4D2-FF0C-4C9C-86B3-28178804DC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2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app=desktop&amp;v=wFKCXbl_X6M&amp;list=PLTL0yfGgwGXMyK_sroxeiKh4StRXtW3aN&amp;index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3.aauw.org/resource/site-resources/" TargetMode="External"/><Relationship Id="rId2" Type="http://schemas.openxmlformats.org/officeDocument/2006/relationships/hyperlink" Target="https://ww3.aauw.org/resource/leader-essentials-marketing-and-visibili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3.aauw.org/resource/essentials-for-branch-programmin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3.aauw.org/membership/ywt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3.aauw.org/resource/action-network-sign-up-sheet/" TargetMode="External"/><Relationship Id="rId2" Type="http://schemas.openxmlformats.org/officeDocument/2006/relationships/hyperlink" Target="https://ww3.aauw.org/resource/aauw-mission-ac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alary.aauw.org/" TargetMode="External"/><Relationship Id="rId5" Type="http://schemas.openxmlformats.org/officeDocument/2006/relationships/hyperlink" Target="https://www.nccwsl.org/" TargetMode="External"/><Relationship Id="rId4" Type="http://schemas.openxmlformats.org/officeDocument/2006/relationships/hyperlink" Target="https://ww3.aauw.org/what-we-do/public-policy/two-minute-activis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3.aauw.org/resource/shape-the-future-membership-campaign/" TargetMode="External"/><Relationship Id="rId2" Type="http://schemas.openxmlformats.org/officeDocument/2006/relationships/hyperlink" Target="https://ww3.aauw.org/resource/cocktails-and-convo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onnect@aauw.org" TargetMode="External"/><Relationship Id="rId4" Type="http://schemas.openxmlformats.org/officeDocument/2006/relationships/hyperlink" Target="https://ww3.aauw.org/resource/leader-essentials-for-cu-relations-chair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vc.aauw.org/RECore/wMembership/NewJoinBranch_Enter.asp?branchid=IL4065" TargetMode="External"/><Relationship Id="rId2" Type="http://schemas.openxmlformats.org/officeDocument/2006/relationships/hyperlink" Target="http://aauwwaukegan.blogspot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auw-il.aauw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AAUW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Membership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Conference 2021</a:t>
            </a:r>
          </a:p>
          <a:p>
            <a:r>
              <a:rPr lang="en-US" dirty="0" smtClean="0"/>
              <a:t>Nann Blaine </a:t>
            </a:r>
            <a:r>
              <a:rPr lang="en-US" smtClean="0"/>
              <a:t>Hilyard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49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8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AAUW webinar:  Recruitment, Retention, Fundraising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www.youtube.com/watch?app=desktop&amp;v=wFKCXbl_X6M&amp;list=PLTL0yfGgwGXMyK_sroxeiKh4StRXtW3aN&amp;index=1</a:t>
            </a:r>
            <a:r>
              <a:rPr lang="en-US" dirty="0" smtClean="0"/>
              <a:t>   March 16, 2021</a:t>
            </a:r>
          </a:p>
          <a:p>
            <a:r>
              <a:rPr lang="en-US" dirty="0" smtClean="0"/>
              <a:t>AAUW webinars are archived on YouTube. Check out the entire series!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Membership </a:t>
            </a:r>
            <a:r>
              <a:rPr lang="en-US" dirty="0"/>
              <a:t>belongs to every branch </a:t>
            </a:r>
            <a:r>
              <a:rPr lang="en-US" dirty="0" smtClean="0"/>
              <a:t>member. </a:t>
            </a:r>
            <a:r>
              <a:rPr lang="en-US" dirty="0"/>
              <a:t>Develop a recruitment plan and build commitment to it among your members. </a:t>
            </a:r>
            <a:endParaRPr lang="en-US" dirty="0"/>
          </a:p>
          <a:p>
            <a:pPr lvl="0"/>
            <a:r>
              <a:rPr lang="en-US" dirty="0" smtClean="0"/>
              <a:t>Identify </a:t>
            </a:r>
            <a:r>
              <a:rPr lang="en-US" dirty="0"/>
              <a:t>your target market</a:t>
            </a:r>
            <a:r>
              <a:rPr lang="en-US" dirty="0" smtClean="0"/>
              <a:t>.   Review </a:t>
            </a:r>
            <a:r>
              <a:rPr lang="en-US" dirty="0"/>
              <a:t>AAUW’s community engagement resources to see which similar organizations you can collaborate with to engage your target audience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Do your branch bylaws LIMIT membership? (Example: “Guests may attend three meetings. [And then must join.]”  If a former member visits by Zoom must she pay dues?]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2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who you are and how to say 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Review </a:t>
            </a:r>
            <a:r>
              <a:rPr lang="en-US" dirty="0" err="1" smtClean="0"/>
              <a:t>AAUW</a:t>
            </a:r>
            <a:r>
              <a:rPr lang="en-US" dirty="0" err="1" smtClean="0">
                <a:hlinkClick r:id="rId2"/>
              </a:rPr>
              <a:t>marketing</a:t>
            </a:r>
            <a:r>
              <a:rPr lang="en-US" dirty="0" smtClean="0">
                <a:hlinkClick r:id="rId2"/>
              </a:rPr>
              <a:t> </a:t>
            </a:r>
            <a:r>
              <a:rPr lang="en-US" dirty="0">
                <a:hlinkClick r:id="rId2"/>
              </a:rPr>
              <a:t>and visibility</a:t>
            </a:r>
            <a:r>
              <a:rPr lang="en-US" dirty="0"/>
              <a:t> resources to ensure that your branch is visible within the community and that your materials convey AAUW’s mission.</a:t>
            </a:r>
          </a:p>
          <a:p>
            <a:pPr lvl="0"/>
            <a:r>
              <a:rPr lang="en-US" dirty="0"/>
              <a:t>Create and distribute business cards </a:t>
            </a:r>
            <a:r>
              <a:rPr lang="en-US" dirty="0" smtClean="0"/>
              <a:t>for your branch.  Include </a:t>
            </a:r>
            <a:r>
              <a:rPr lang="en-US" dirty="0"/>
              <a:t>URLs for your branch’s website and social media platforms</a:t>
            </a:r>
            <a:r>
              <a:rPr lang="en-US" dirty="0" smtClean="0"/>
              <a:t>.   (Personalize for branch president and membership </a:t>
            </a:r>
            <a:r>
              <a:rPr lang="en-US" dirty="0" err="1" smtClean="0"/>
              <a:t>vp</a:t>
            </a:r>
            <a:r>
              <a:rPr lang="en-US" dirty="0" smtClean="0"/>
              <a:t>.  Use generic for other members.)</a:t>
            </a:r>
            <a:endParaRPr lang="en-US" dirty="0"/>
          </a:p>
          <a:p>
            <a:pPr lvl="0"/>
            <a:r>
              <a:rPr lang="en-US" dirty="0"/>
              <a:t>Craft your marketing message for different audiences: What are younger women looking for? Catch their eye with tailored messages. One size doesn’t fit all.</a:t>
            </a:r>
          </a:p>
          <a:p>
            <a:pPr lvl="0"/>
            <a:r>
              <a:rPr lang="en-US" dirty="0"/>
              <a:t>Build or refresh your branch’s </a:t>
            </a:r>
            <a:r>
              <a:rPr lang="en-US" dirty="0">
                <a:hlinkClick r:id="rId3"/>
              </a:rPr>
              <a:t>online presence</a:t>
            </a:r>
            <a:r>
              <a:rPr lang="en-US" dirty="0" smtClean="0"/>
              <a:t>.   How do you show branch members interacting / having fun / collaborating?   </a:t>
            </a:r>
            <a:endParaRPr lang="en-US" dirty="0"/>
          </a:p>
          <a:p>
            <a:pPr lvl="0"/>
            <a:r>
              <a:rPr lang="en-US" dirty="0">
                <a:hlinkClick r:id="rId4"/>
              </a:rPr>
              <a:t>Mission-based programs</a:t>
            </a:r>
            <a:r>
              <a:rPr lang="en-US" dirty="0"/>
              <a:t> make excellent springboards for recruitment and visibility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83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Think about “what’s in it for me.” Use programs that are linked to AAUW’s mission and initiatives and promote community involvement and </a:t>
            </a:r>
            <a:r>
              <a:rPr lang="en-US" dirty="0" smtClean="0"/>
              <a:t>volunteerism. </a:t>
            </a:r>
            <a:r>
              <a:rPr lang="en-US" dirty="0"/>
              <a:t> </a:t>
            </a:r>
            <a:r>
              <a:rPr lang="en-US" dirty="0" smtClean="0"/>
              <a:t>Help members </a:t>
            </a:r>
            <a:r>
              <a:rPr lang="en-US" dirty="0"/>
              <a:t>feel valued, create personal growth opportunities, and encourage friendship.</a:t>
            </a:r>
          </a:p>
          <a:p>
            <a:pPr lvl="0"/>
            <a:r>
              <a:rPr lang="en-US" dirty="0"/>
              <a:t>Younger members may be seeking action and outreach rather than information-based programming and socializing.</a:t>
            </a:r>
          </a:p>
          <a:p>
            <a:pPr lvl="0"/>
            <a:r>
              <a:rPr lang="en-US" dirty="0"/>
              <a:t>Many young women are looking to serve. Organize programming that involves volunteer and service opportunities within the community. Consider inviting them to join AAUW’s </a:t>
            </a:r>
            <a:r>
              <a:rPr lang="en-US" dirty="0">
                <a:hlinkClick r:id="rId2"/>
              </a:rPr>
              <a:t>Younger Women’s Task Force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Shift your expectations of new, younger members who may have classes or full-time jobs and may not be able to attend all meetings.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5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Demonstrate the value of joining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Read </a:t>
            </a:r>
            <a:r>
              <a:rPr lang="en-US" dirty="0"/>
              <a:t>the latest issues </a:t>
            </a:r>
            <a:r>
              <a:rPr lang="en-US" dirty="0" smtClean="0"/>
              <a:t>of </a:t>
            </a:r>
            <a:r>
              <a:rPr lang="en-US" dirty="0"/>
              <a:t> </a:t>
            </a:r>
            <a:r>
              <a:rPr lang="en-US" i="1" dirty="0">
                <a:hlinkClick r:id="rId2"/>
              </a:rPr>
              <a:t>Mission &amp; Action</a:t>
            </a:r>
            <a:r>
              <a:rPr lang="en-US" dirty="0"/>
              <a:t> </a:t>
            </a:r>
            <a:r>
              <a:rPr lang="en-US" dirty="0" smtClean="0"/>
              <a:t>and Membership </a:t>
            </a:r>
            <a:r>
              <a:rPr lang="en-US" dirty="0" smtClean="0"/>
              <a:t>Matters to </a:t>
            </a:r>
            <a:r>
              <a:rPr lang="en-US" dirty="0"/>
              <a:t>share happenings from the national level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 Send your branch email newsletter to non-members. </a:t>
            </a:r>
            <a:r>
              <a:rPr lang="en-US" dirty="0"/>
              <a:t> </a:t>
            </a:r>
            <a:endParaRPr lang="en-US" dirty="0"/>
          </a:p>
          <a:p>
            <a:pPr lvl="0"/>
            <a:r>
              <a:rPr lang="en-US" dirty="0"/>
              <a:t>Sign up advocates for the </a:t>
            </a:r>
            <a:r>
              <a:rPr lang="en-US" dirty="0">
                <a:hlinkClick r:id="rId3"/>
              </a:rPr>
              <a:t>Action Network</a:t>
            </a:r>
            <a:r>
              <a:rPr lang="en-US" dirty="0"/>
              <a:t> or encourage them to become </a:t>
            </a:r>
            <a:r>
              <a:rPr lang="en-US" dirty="0">
                <a:hlinkClick r:id="rId4"/>
              </a:rPr>
              <a:t>Two-Minute Activist</a:t>
            </a:r>
            <a:r>
              <a:rPr lang="en-US" dirty="0"/>
              <a:t>s.</a:t>
            </a:r>
          </a:p>
          <a:p>
            <a:pPr lvl="0"/>
            <a:r>
              <a:rPr lang="en-US" dirty="0"/>
              <a:t>Sponsor women to go to </a:t>
            </a:r>
            <a:r>
              <a:rPr lang="en-US" dirty="0">
                <a:hlinkClick r:id="rId5"/>
              </a:rPr>
              <a:t>the National Conference for College Women Student Leaders</a:t>
            </a:r>
            <a:r>
              <a:rPr lang="en-US" dirty="0"/>
              <a:t> (NCCWSL). Follow up and invite them to branch or state events.</a:t>
            </a:r>
          </a:p>
          <a:p>
            <a:pPr lvl="0"/>
            <a:r>
              <a:rPr lang="en-US" dirty="0"/>
              <a:t>Sponsor </a:t>
            </a:r>
            <a:r>
              <a:rPr lang="en-US" dirty="0">
                <a:hlinkClick r:id="rId6"/>
              </a:rPr>
              <a:t>Start Smart and Work Smart</a:t>
            </a:r>
            <a:r>
              <a:rPr lang="en-US" dirty="0"/>
              <a:t> trainings at your college/university partner campuses or in the community. Follow up with participants and invite them to join your branch or to attend future events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Celebrate!  Recognize important events, anniversaries, milestones.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proven recruitment tactics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Organize </a:t>
            </a:r>
            <a:r>
              <a:rPr lang="en-US" dirty="0"/>
              <a:t>membership events (and tell attendees to </a:t>
            </a:r>
            <a:r>
              <a:rPr lang="en-US" dirty="0">
                <a:hlinkClick r:id="rId2"/>
              </a:rPr>
              <a:t>invite friends</a:t>
            </a:r>
            <a:r>
              <a:rPr lang="en-US" dirty="0"/>
              <a:t>!) that are open to the public and use the </a:t>
            </a:r>
            <a:r>
              <a:rPr lang="en-US" dirty="0">
                <a:hlinkClick r:id="rId3"/>
              </a:rPr>
              <a:t>Shape the Future</a:t>
            </a:r>
            <a:r>
              <a:rPr lang="en-US" dirty="0"/>
              <a:t> membership campaign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What’s your elevator speech?  Every member should have one</a:t>
            </a:r>
            <a:r>
              <a:rPr lang="en-US" dirty="0" smtClean="0"/>
              <a:t>!  (Take 20 minutes at a branch board or general meeting to become (Elevator) Pitch Perfect.) </a:t>
            </a:r>
            <a:endParaRPr lang="en-US" dirty="0"/>
          </a:p>
          <a:p>
            <a:pPr lvl="0"/>
            <a:r>
              <a:rPr lang="en-US" dirty="0"/>
              <a:t>Invest in </a:t>
            </a:r>
            <a:r>
              <a:rPr lang="en-US" dirty="0">
                <a:hlinkClick r:id="rId4"/>
              </a:rPr>
              <a:t>college/university partnerships</a:t>
            </a:r>
            <a:r>
              <a:rPr lang="en-US" dirty="0"/>
              <a:t>, which can bring more young women to AAUW.</a:t>
            </a:r>
          </a:p>
          <a:p>
            <a:pPr lvl="0"/>
            <a:r>
              <a:rPr lang="en-US" dirty="0"/>
              <a:t>Contact national members in your area and invite them to branch or state events. E-mail </a:t>
            </a:r>
            <a:r>
              <a:rPr lang="en-US" dirty="0">
                <a:hlinkClick r:id="rId5"/>
              </a:rPr>
              <a:t>connect@aauw.org</a:t>
            </a:r>
            <a:r>
              <a:rPr lang="en-US" dirty="0"/>
              <a:t> to request the list.</a:t>
            </a:r>
          </a:p>
          <a:p>
            <a:pPr lvl="0"/>
            <a:r>
              <a:rPr lang="en-US" dirty="0" smtClean="0"/>
              <a:t>Conduct exit interviews with non-rejoining members. </a:t>
            </a:r>
            <a:r>
              <a:rPr lang="en-US" dirty="0" smtClean="0"/>
              <a:t>Ask about their overall experience with AAUW and your branch. 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joining easy 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794" y="2858294"/>
            <a:ext cx="588645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91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5203921" cy="3879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23228" y="2160588"/>
          <a:ext cx="6705582" cy="3881437"/>
        </p:xfrm>
        <a:graphic>
          <a:graphicData uri="http://schemas.openxmlformats.org/drawingml/2006/table">
            <a:tbl>
              <a:tblPr/>
              <a:tblGrid>
                <a:gridCol w="2235194"/>
                <a:gridCol w="2235194"/>
                <a:gridCol w="2235194"/>
              </a:tblGrid>
              <a:tr h="3881437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Alton-Wood River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Arlington Heights Area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Aurora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Batavia-Geneva-St. Charles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Belleville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Carbondale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Champaign-Urbana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Chicago Inc.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Crystal Lake Area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Decatur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Deerfield Area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Downers Grove Area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Elgin Area</a:t>
                      </a:r>
                    </a:p>
                  </a:txBody>
                  <a:tcPr marL="14860" marR="14860" marT="14860" marB="14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Elmhurst Area Branch, NFP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Glenview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Hinsdale-Oak Brook Area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Jane Addams Branch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Jersey-Calhoun Counties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Lockport Area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Lombard Area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Monmouth Area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Morton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Naperville Area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Northwest Suburban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Ottawa</a:t>
                      </a:r>
                    </a:p>
                    <a:p>
                      <a:r>
                        <a:rPr lang="en-US" sz="1400">
                          <a:solidFill>
                            <a:srgbClr val="8B2346"/>
                          </a:solidFill>
                          <a:effectLst/>
                        </a:rPr>
                        <a:t>Palos-Orland Area</a:t>
                      </a:r>
                    </a:p>
                  </a:txBody>
                  <a:tcPr marL="14860" marR="14860" marT="14860" marB="14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Pekin Area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Peoria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Quincy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Riverside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Rock Island-Moline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Rockford Area Branch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Salt Creek Area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Schaumburg Area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Springfield</a:t>
                      </a: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Waukegan Area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rgbClr val="222222"/>
                          </a:solidFill>
                          <a:effectLst/>
                        </a:rPr>
                        <a:t>IL4065-Waukegan Area</a:t>
                      </a:r>
                      <a: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2" tooltip="Website"/>
                        </a:rPr>
                        <a:t/>
                      </a:r>
                      <a:b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2" tooltip="Website"/>
                        </a:rPr>
                      </a:br>
                      <a: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2" tooltip="Website"/>
                        </a:rPr>
                        <a:t/>
                      </a:r>
                      <a:b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2" tooltip="Website"/>
                        </a:rPr>
                      </a:br>
                      <a: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2" tooltip="Website"/>
                        </a:rPr>
                        <a:t>Website</a:t>
                      </a:r>
                      <a: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3" tooltip="New Join"/>
                        </a:rPr>
                        <a:t/>
                      </a:r>
                      <a:b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3" tooltip="New Join"/>
                        </a:rPr>
                      </a:br>
                      <a: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3" tooltip="New Join"/>
                        </a:rPr>
                        <a:t/>
                      </a:r>
                      <a:b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3" tooltip="New Join"/>
                        </a:rPr>
                      </a:br>
                      <a:r>
                        <a:rPr lang="en-US" sz="1400" u="none" strike="noStrike" dirty="0">
                          <a:solidFill>
                            <a:srgbClr val="8B2346"/>
                          </a:solidFill>
                          <a:effectLst/>
                          <a:hlinkClick r:id="rId3" tooltip="New Join"/>
                        </a:rPr>
                        <a:t>Join</a:t>
                      </a:r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/>
                      </a:r>
                      <a:b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/>
                      </a:r>
                      <a:b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</a:br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Map</a:t>
                      </a:r>
                      <a:endParaRPr lang="en-US" sz="1400" dirty="0">
                        <a:solidFill>
                          <a:srgbClr val="222222"/>
                        </a:solidFill>
                        <a:effectLst/>
                      </a:endParaRPr>
                    </a:p>
                    <a:p>
                      <a:r>
                        <a:rPr lang="en-US" sz="1400" dirty="0">
                          <a:solidFill>
                            <a:srgbClr val="8B2346"/>
                          </a:solidFill>
                          <a:effectLst/>
                        </a:rPr>
                        <a:t>Wheaton-Glen Ellyn, NFP</a:t>
                      </a:r>
                    </a:p>
                  </a:txBody>
                  <a:tcPr marL="14860" marR="14860" marT="14860" marB="14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363636"/>
                </a:solidFill>
                <a:effectLst/>
                <a:latin typeface="DIN17SBOP-Regular"/>
              </a:rPr>
              <a:t>STATE PROFILE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rgbClr val="363636"/>
              </a:solidFill>
              <a:effectLst/>
              <a:latin typeface="Helvetica 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63636"/>
                </a:solidFill>
                <a:effectLst/>
                <a:latin typeface="Helvetica Neue"/>
              </a:rPr>
              <a:t>State Name: </a:t>
            </a: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363636"/>
                </a:solidFill>
                <a:effectLst/>
                <a:latin typeface="Helvetica Neue"/>
              </a:rPr>
              <a:t>Illinois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63636"/>
                </a:solidFill>
                <a:effectLst/>
                <a:latin typeface="Helvetica Neue"/>
              </a:rPr>
              <a:t/>
            </a:r>
            <a:b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63636"/>
                </a:solidFill>
                <a:effectLst/>
                <a:latin typeface="Helvetica Neue"/>
              </a:rPr>
            </a:b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363636"/>
                </a:solidFill>
                <a:effectLst/>
                <a:latin typeface="Helvetica Neue"/>
              </a:rPr>
              <a:t>Website: </a:t>
            </a:r>
            <a:r>
              <a:rPr kumimoji="0" lang="en-US" altLang="en-US" sz="900" b="1" i="0" u="none" strike="noStrike" cap="none" normalizeH="0" baseline="0" smtClean="0">
                <a:ln>
                  <a:noFill/>
                </a:ln>
                <a:solidFill>
                  <a:srgbClr val="8B2346"/>
                </a:solidFill>
                <a:effectLst/>
                <a:latin typeface="Helvetica Neue"/>
                <a:hlinkClick r:id="rId4"/>
              </a:rPr>
              <a:t>https://aauw-il.aauw.net/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smtClean="0">
                <a:ln>
                  <a:noFill/>
                </a:ln>
                <a:solidFill>
                  <a:srgbClr val="363636"/>
                </a:solidFill>
                <a:effectLst/>
                <a:latin typeface="DIN17SBOP-Regular"/>
              </a:rPr>
              <a:t>BRANCHES</a:t>
            </a: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363636"/>
                </a:solidFill>
                <a:effectLst/>
                <a:latin typeface="DIN17SBOP-Regular"/>
              </a:rPr>
              <a:t> </a:t>
            </a:r>
            <a:r>
              <a:rPr kumimoji="0" lang="en-US" altLang="en-US" sz="900" b="0" i="0" u="none" strike="noStrike" cap="none" normalizeH="0" baseline="0" smtClean="0">
                <a:ln>
                  <a:noFill/>
                </a:ln>
                <a:solidFill>
                  <a:srgbClr val="777777"/>
                </a:solidFill>
                <a:effectLst/>
                <a:latin typeface="DIN17SBOP-Regular"/>
              </a:rPr>
              <a:t>(Click on the branch for more details)</a:t>
            </a:r>
            <a:endParaRPr kumimoji="0" lang="en-US" altLang="en-US" sz="1000" b="0" i="0" u="none" strike="noStrike" cap="none" normalizeH="0" baseline="0" smtClean="0">
              <a:ln>
                <a:noFill/>
              </a:ln>
              <a:solidFill>
                <a:srgbClr val="363636"/>
              </a:solidFill>
              <a:effectLst/>
              <a:latin typeface="DIN17SBOP-Regular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63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249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DIN17SBOP-Regular</vt:lpstr>
      <vt:lpstr>Helvetica Neue</vt:lpstr>
      <vt:lpstr>Trebuchet MS</vt:lpstr>
      <vt:lpstr>Wingdings 3</vt:lpstr>
      <vt:lpstr>Facet</vt:lpstr>
      <vt:lpstr>AAUW Membership</vt:lpstr>
      <vt:lpstr>AAUW webinar:  Recruitment, Retention, Fundraising</vt:lpstr>
      <vt:lpstr>Prepare</vt:lpstr>
      <vt:lpstr>Know who you are and how to say it </vt:lpstr>
      <vt:lpstr>Manage expectations</vt:lpstr>
      <vt:lpstr>Demonstrate the value of joining </vt:lpstr>
      <vt:lpstr>Use proven recruitment tactics</vt:lpstr>
      <vt:lpstr>Make joining easy  </vt:lpstr>
      <vt:lpstr>PowerPoint Presentation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AAUW Membership</dc:title>
  <dc:creator>Nann Hilyard</dc:creator>
  <cp:lastModifiedBy>Nann Hilyard</cp:lastModifiedBy>
  <cp:revision>10</cp:revision>
  <cp:lastPrinted>2021-10-30T15:57:57Z</cp:lastPrinted>
  <dcterms:created xsi:type="dcterms:W3CDTF">2021-10-29T16:01:38Z</dcterms:created>
  <dcterms:modified xsi:type="dcterms:W3CDTF">2021-10-30T18:27:51Z</dcterms:modified>
</cp:coreProperties>
</file>